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8" r:id="rId2"/>
    <p:sldId id="275" r:id="rId3"/>
    <p:sldId id="276" r:id="rId4"/>
    <p:sldId id="277" r:id="rId5"/>
    <p:sldId id="278" r:id="rId6"/>
    <p:sldId id="284" r:id="rId7"/>
    <p:sldId id="280" r:id="rId8"/>
    <p:sldId id="282" r:id="rId9"/>
    <p:sldId id="28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5294" autoAdjust="0"/>
  </p:normalViewPr>
  <p:slideViewPr>
    <p:cSldViewPr snapToGrid="0">
      <p:cViewPr varScale="1">
        <p:scale>
          <a:sx n="43" d="100"/>
          <a:sy n="43" d="100"/>
        </p:scale>
        <p:origin x="54" y="67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5/10/2019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5/10/2019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6DD1B487-36FD-4CED-B07A-1A81FC6540B1}" type="datetime1">
              <a:rPr lang="en-US" smtClean="0"/>
              <a:pPr/>
              <a:t>5/10/2019</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93A66BA0-BF77-43AC-894A-20AD8220B887}" type="datetime1">
              <a:rPr lang="en-US" smtClean="0"/>
              <a:pPr/>
              <a:t>5/10/2019</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5/10/2019</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
        <p:nvSpPr>
          <p:cNvPr id="3" name="Date Placeholder 2"/>
          <p:cNvSpPr>
            <a:spLocks noGrp="1"/>
          </p:cNvSpPr>
          <p:nvPr>
            <p:ph type="dt" sz="half" idx="10"/>
          </p:nvPr>
        </p:nvSpPr>
        <p:spPr/>
        <p:txBody>
          <a:bodyPr/>
          <a:lstStyle/>
          <a:p>
            <a:fld id="{9386AC23-C97B-41FB-9B89-C7FE0FB631CA}" type="datetime1">
              <a:rPr lang="en-US" smtClean="0"/>
              <a:pPr/>
              <a:t>5/10/2019</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a:p>
        </p:txBody>
      </p:sp>
      <p:sp>
        <p:nvSpPr>
          <p:cNvPr id="2" name="Date Placeholder 1"/>
          <p:cNvSpPr>
            <a:spLocks noGrp="1"/>
          </p:cNvSpPr>
          <p:nvPr>
            <p:ph type="dt" sz="half" idx="10"/>
          </p:nvPr>
        </p:nvSpPr>
        <p:spPr/>
        <p:txBody>
          <a:bodyPr/>
          <a:lstStyle/>
          <a:p>
            <a:fld id="{C81B9673-AC7F-4F1F-84E4-F0E5EAAE106D}" type="datetime1">
              <a:rPr lang="en-US" smtClean="0"/>
              <a:pPr/>
              <a:t>5/10/2019</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BA2A3310-D664-4933-9402-AB5DB0887727}" type="datetime1">
              <a:rPr lang="en-US" smtClean="0"/>
              <a:pPr/>
              <a:t>5/10/2019</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smtClean="0"/>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
        <p:nvSpPr>
          <p:cNvPr id="5" name="Date Placeholder 4"/>
          <p:cNvSpPr>
            <a:spLocks noGrp="1"/>
          </p:cNvSpPr>
          <p:nvPr>
            <p:ph type="dt" sz="half" idx="10"/>
          </p:nvPr>
        </p:nvSpPr>
        <p:spPr/>
        <p:txBody>
          <a:bodyPr/>
          <a:lstStyle/>
          <a:p>
            <a:fld id="{E1447A63-5E3D-469C-A0D1-119323F4F95E}" type="datetime1">
              <a:rPr lang="en-US" smtClean="0"/>
              <a:pPr/>
              <a:t>5/10/2019</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C9B55A74-0919-413E-865C-E0E8D1722ED7}" type="datetime1">
              <a:rPr lang="en-US" smtClean="0"/>
              <a:pPr/>
              <a:t>5/10/2019</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
        <p:nvSpPr>
          <p:cNvPr id="4" name="Date Placeholder 3"/>
          <p:cNvSpPr>
            <a:spLocks noGrp="1"/>
          </p:cNvSpPr>
          <p:nvPr>
            <p:ph type="dt" sz="half" idx="10"/>
          </p:nvPr>
        </p:nvSpPr>
        <p:spPr/>
        <p:txBody>
          <a:bodyPr/>
          <a:lstStyle/>
          <a:p>
            <a:fld id="{25BFE46A-5893-4F80-829A-F37AF8AAC03B}" type="datetime1">
              <a:rPr lang="en-US" smtClean="0"/>
              <a:pPr/>
              <a:t>5/10/2019</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dirty="0"/>
              <a:t>E</a:t>
            </a:r>
            <a:r>
              <a:rPr dirty="0"/>
              <a:t>dit Master text styles</a:t>
            </a:r>
          </a:p>
          <a:p>
            <a:pPr lvl="1"/>
            <a:r>
              <a:rPr dirty="0"/>
              <a:t>Second level</a:t>
            </a:r>
          </a:p>
          <a:p>
            <a:pPr lvl="2"/>
            <a:r>
              <a:rPr dirty="0"/>
              <a:t>Third level</a:t>
            </a:r>
          </a:p>
          <a:p>
            <a:pPr lvl="3"/>
            <a:r>
              <a:rPr dirty="0"/>
              <a:t>Fourth level</a:t>
            </a:r>
          </a:p>
          <a:p>
            <a:pPr lvl="4"/>
            <a:r>
              <a:rPr dirty="0"/>
              <a:t>Fifth level</a:t>
            </a: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5/10/2019</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a:t>Add a footer</a:t>
            </a:r>
            <a:endParaRPr lang="en-US"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Environment &amp; Economics</a:t>
            </a:r>
            <a:endParaRPr lang="en-US" dirty="0"/>
          </a:p>
        </p:txBody>
      </p:sp>
      <p:sp>
        <p:nvSpPr>
          <p:cNvPr id="3" name="Subtitle 2"/>
          <p:cNvSpPr>
            <a:spLocks noGrp="1"/>
          </p:cNvSpPr>
          <p:nvPr>
            <p:ph type="subTitle" idx="1"/>
          </p:nvPr>
        </p:nvSpPr>
        <p:spPr/>
        <p:txBody>
          <a:bodyPr>
            <a:normAutofit/>
          </a:bodyPr>
          <a:lstStyle/>
          <a:p>
            <a:r>
              <a:rPr lang="en-US" sz="2000" b="1" dirty="0"/>
              <a:t>Water pollution on NYC </a:t>
            </a:r>
            <a:r>
              <a:rPr lang="en-US" sz="2000" b="1" dirty="0" err="1"/>
              <a:t>Gowanus</a:t>
            </a:r>
            <a:r>
              <a:rPr lang="en-US" sz="2000" b="1" dirty="0"/>
              <a:t> canal</a:t>
            </a:r>
            <a:endParaRPr lang="en-GB" sz="2000" dirty="0"/>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634501"/>
          </a:xfrm>
        </p:spPr>
        <p:txBody>
          <a:bodyPr>
            <a:normAutofit fontScale="90000"/>
          </a:bodyPr>
          <a:lstStyle/>
          <a:p>
            <a:pPr algn="ctr"/>
            <a:r>
              <a:rPr lang="fr-FR" sz="4400" dirty="0" smtClean="0"/>
              <a:t>Introduction </a:t>
            </a:r>
            <a:endParaRPr lang="en-US" sz="4400" dirty="0"/>
          </a:p>
        </p:txBody>
      </p:sp>
      <p:sp>
        <p:nvSpPr>
          <p:cNvPr id="3" name="Content Placeholder 2"/>
          <p:cNvSpPr>
            <a:spLocks noGrp="1"/>
          </p:cNvSpPr>
          <p:nvPr>
            <p:ph idx="1"/>
          </p:nvPr>
        </p:nvSpPr>
        <p:spPr>
          <a:xfrm>
            <a:off x="187305" y="1459653"/>
            <a:ext cx="6663456" cy="4620682"/>
          </a:xfrm>
        </p:spPr>
        <p:txBody>
          <a:bodyPr>
            <a:normAutofit lnSpcReduction="10000"/>
          </a:bodyPr>
          <a:lstStyle/>
          <a:p>
            <a:pPr marL="0" indent="0">
              <a:buNone/>
            </a:pPr>
            <a:r>
              <a:rPr lang="en-GB" sz="2400" dirty="0" smtClean="0"/>
              <a:t>	Economics </a:t>
            </a:r>
            <a:r>
              <a:rPr lang="en-GB" sz="2400" dirty="0"/>
              <a:t>is defined as a science which uses theories, methods, and values to understand how goods and services are produced in the society in an efficient way. On the other hand, the environment is the natural earth place which hosts resources and life for its habitats</a:t>
            </a:r>
            <a:r>
              <a:rPr lang="en-GB" sz="2400" dirty="0" smtClean="0"/>
              <a:t>. </a:t>
            </a:r>
            <a:r>
              <a:rPr lang="en-GB" sz="2400" dirty="0"/>
              <a:t>Economic discipline plays a major role in sustainable development. Environmental economics takes care of the environment and policies therein and how economic activities affect the environment</a:t>
            </a:r>
            <a:r>
              <a:rPr lang="en-GB" sz="2400" dirty="0" smtClean="0"/>
              <a:t>.</a:t>
            </a:r>
          </a:p>
          <a:p>
            <a:pPr marL="0" indent="0">
              <a:buNone/>
            </a:pPr>
            <a:r>
              <a:rPr lang="en-GB" sz="2400" dirty="0" smtClean="0"/>
              <a:t>	The </a:t>
            </a:r>
            <a:r>
              <a:rPr lang="en-GB" sz="2400" dirty="0"/>
              <a:t>key environmental economics approach is to balance environmental degradation and economic activity. The topic also gives a limelight on how the environment can be advanced economically (Singh, &amp; </a:t>
            </a:r>
            <a:r>
              <a:rPr lang="en-GB" sz="2400" dirty="0" err="1"/>
              <a:t>Shishodia</a:t>
            </a:r>
            <a:r>
              <a:rPr lang="en-GB" sz="2400" dirty="0"/>
              <a:t>, 2017).</a:t>
            </a:r>
          </a:p>
          <a:p>
            <a:pPr marL="0" indent="0">
              <a:buNone/>
            </a:pPr>
            <a:endParaRPr lang="en-US" sz="2400" dirty="0"/>
          </a:p>
        </p:txBody>
      </p:sp>
      <p:sp>
        <p:nvSpPr>
          <p:cNvPr id="4" name="Slide Number Placeholder 3"/>
          <p:cNvSpPr>
            <a:spLocks noGrp="1"/>
          </p:cNvSpPr>
          <p:nvPr>
            <p:ph type="sldNum" sz="quarter" idx="12"/>
          </p:nvPr>
        </p:nvSpPr>
        <p:spPr/>
        <p:txBody>
          <a:bodyPr/>
          <a:lstStyle/>
          <a:p>
            <a:fld id="{9CD8D479-8942-46E8-A226-A4E01F7A105C}" type="slidenum">
              <a:rPr lang="en-US" smtClean="0"/>
              <a:t>2</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5/10/2019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pic>
        <p:nvPicPr>
          <p:cNvPr id="7" name="Picture 6"/>
          <p:cNvPicPr/>
          <p:nvPr/>
        </p:nvPicPr>
        <p:blipFill>
          <a:blip r:embed="rId2"/>
          <a:stretch>
            <a:fillRect/>
          </a:stretch>
        </p:blipFill>
        <p:spPr>
          <a:xfrm>
            <a:off x="7018763" y="1459653"/>
            <a:ext cx="4800600" cy="4620682"/>
          </a:xfrm>
          <a:prstGeom prst="rect">
            <a:avLst/>
          </a:prstGeom>
        </p:spPr>
      </p:pic>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Water pollution on NYC </a:t>
            </a:r>
            <a:r>
              <a:rPr lang="en-US" b="1" dirty="0" err="1"/>
              <a:t>Gowanus</a:t>
            </a:r>
            <a:r>
              <a:rPr lang="en-US" b="1" dirty="0"/>
              <a:t> canal</a:t>
            </a:r>
            <a:endParaRPr lang="en-GB" dirty="0"/>
          </a:p>
        </p:txBody>
      </p:sp>
      <p:sp>
        <p:nvSpPr>
          <p:cNvPr id="4" name="Slide Number Placeholder 3"/>
          <p:cNvSpPr>
            <a:spLocks noGrp="1"/>
          </p:cNvSpPr>
          <p:nvPr>
            <p:ph type="sldNum" sz="quarter" idx="12"/>
          </p:nvPr>
        </p:nvSpPr>
        <p:spPr/>
        <p:txBody>
          <a:bodyPr/>
          <a:lstStyle/>
          <a:p>
            <a:fld id="{9CD8D479-8942-46E8-A226-A4E01F7A105C}" type="slidenum">
              <a:rPr lang="en-US" smtClean="0"/>
              <a:t>3</a:t>
            </a:fld>
            <a:endParaRPr lang="en-US"/>
          </a:p>
        </p:txBody>
      </p:sp>
      <p:sp>
        <p:nvSpPr>
          <p:cNvPr id="5" name="Date Placeholder 4"/>
          <p:cNvSpPr>
            <a:spLocks noGrp="1"/>
          </p:cNvSpPr>
          <p:nvPr>
            <p:ph type="dt" sz="half" idx="10"/>
          </p:nvPr>
        </p:nvSpPr>
        <p:spPr/>
        <p:txBody>
          <a:bodyPr/>
          <a:lstStyle/>
          <a:p>
            <a:fld id="{6DD1B487-36FD-4CED-B07A-1A81FC6540B1}" type="datetime1">
              <a:rPr lang="en-US" smtClean="0"/>
              <a:pPr/>
              <a:t>5/10/2019</a:t>
            </a:fld>
            <a:endParaRPr lang="en-US" dirty="0"/>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3" name="Content Placeholder 2"/>
          <p:cNvSpPr>
            <a:spLocks noGrp="1"/>
          </p:cNvSpPr>
          <p:nvPr>
            <p:ph idx="1"/>
          </p:nvPr>
        </p:nvSpPr>
        <p:spPr>
          <a:xfrm>
            <a:off x="453403" y="1699575"/>
            <a:ext cx="4500119" cy="4620682"/>
          </a:xfrm>
        </p:spPr>
        <p:txBody>
          <a:bodyPr/>
          <a:lstStyle/>
          <a:p>
            <a:pPr marL="0" indent="0">
              <a:buNone/>
            </a:pPr>
            <a:r>
              <a:rPr lang="en-GB" dirty="0"/>
              <a:t>Surrounding this canal are three manufactured gas plants which are believed to be the sources of polycyclic aromatic hydrocarbon contamination. Other companies which has greatly contributed to pollution of the </a:t>
            </a:r>
            <a:r>
              <a:rPr lang="en-GB" dirty="0" err="1"/>
              <a:t>Gowanus</a:t>
            </a:r>
            <a:r>
              <a:rPr lang="en-GB" dirty="0"/>
              <a:t> Canal include; Metropolitan Gas Light Company MGP site. The sites also exhibit characteristics ad contaminations of coal and tar which has affected to the quality of water in the canal. </a:t>
            </a:r>
          </a:p>
          <a:p>
            <a:pPr marL="0" indent="0">
              <a:buNone/>
            </a:pPr>
            <a:endParaRPr lang="en-GB" dirty="0"/>
          </a:p>
        </p:txBody>
      </p:sp>
      <p:pic>
        <p:nvPicPr>
          <p:cNvPr id="7" name="Picture 6"/>
          <p:cNvPicPr>
            <a:picLocks noChangeAspect="1"/>
          </p:cNvPicPr>
          <p:nvPr/>
        </p:nvPicPr>
        <p:blipFill>
          <a:blip r:embed="rId2"/>
          <a:stretch>
            <a:fillRect/>
          </a:stretch>
        </p:blipFill>
        <p:spPr>
          <a:xfrm>
            <a:off x="5476874" y="1459652"/>
            <a:ext cx="5674345" cy="4860605"/>
          </a:xfrm>
          <a:prstGeom prst="rect">
            <a:avLst/>
          </a:prstGeom>
        </p:spPr>
      </p:pic>
    </p:spTree>
    <p:extLst>
      <p:ext uri="{BB962C8B-B14F-4D97-AF65-F5344CB8AC3E}">
        <p14:creationId xmlns:p14="http://schemas.microsoft.com/office/powerpoint/2010/main" val="263269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1280194"/>
          </a:xfrm>
        </p:spPr>
        <p:txBody>
          <a:bodyPr/>
          <a:lstStyle/>
          <a:p>
            <a:pPr algn="ctr"/>
            <a:r>
              <a:rPr lang="en-GB" b="1" dirty="0" smtClean="0"/>
              <a:t>Research </a:t>
            </a:r>
            <a:r>
              <a:rPr lang="en-GB" b="1" dirty="0"/>
              <a:t>findings</a:t>
            </a:r>
            <a:r>
              <a:rPr lang="en-GB" dirty="0"/>
              <a:t/>
            </a:r>
            <a:br>
              <a:rPr lang="en-GB" dirty="0"/>
            </a:br>
            <a:endParaRPr lang="en-US" dirty="0"/>
          </a:p>
        </p:txBody>
      </p:sp>
      <p:sp>
        <p:nvSpPr>
          <p:cNvPr id="3" name="Content Placeholder 2"/>
          <p:cNvSpPr>
            <a:spLocks noGrp="1"/>
          </p:cNvSpPr>
          <p:nvPr>
            <p:ph sz="half" idx="1"/>
          </p:nvPr>
        </p:nvSpPr>
        <p:spPr>
          <a:xfrm>
            <a:off x="410402" y="1556281"/>
            <a:ext cx="5609397" cy="4620682"/>
          </a:xfrm>
        </p:spPr>
        <p:txBody>
          <a:bodyPr>
            <a:noAutofit/>
          </a:bodyPr>
          <a:lstStyle/>
          <a:p>
            <a:pPr marL="0" indent="0">
              <a:buNone/>
            </a:pPr>
            <a:r>
              <a:rPr lang="en-GB" sz="1600" dirty="0"/>
              <a:t>The research realized that environmental economics is so important. Looking at the economic activities taking place on</a:t>
            </a:r>
            <a:r>
              <a:rPr lang="en-GB" sz="1600" b="1" dirty="0"/>
              <a:t> </a:t>
            </a:r>
            <a:r>
              <a:rPr lang="en-US" sz="1600" dirty="0"/>
              <a:t>NYC </a:t>
            </a:r>
            <a:r>
              <a:rPr lang="en-US" sz="1600" dirty="0" err="1"/>
              <a:t>Gowanus</a:t>
            </a:r>
            <a:r>
              <a:rPr lang="en-US" sz="1600" dirty="0"/>
              <a:t> canal</a:t>
            </a:r>
            <a:r>
              <a:rPr lang="en-GB" sz="1600" dirty="0"/>
              <a:t>, it is evident that people use natural resources to make a living through agricultural activities, and fishing. Therefore, it means without the environment or nature, there would be little going on in terms of economic activities around the canal </a:t>
            </a:r>
            <a:r>
              <a:rPr lang="en-US" sz="1600" dirty="0"/>
              <a:t>(</a:t>
            </a:r>
            <a:r>
              <a:rPr lang="en-GB" sz="1600" dirty="0" err="1"/>
              <a:t>Alexiou</a:t>
            </a:r>
            <a:r>
              <a:rPr lang="en-GB" sz="1600" dirty="0"/>
              <a:t>, 2015). </a:t>
            </a:r>
          </a:p>
          <a:p>
            <a:pPr marL="0" indent="0">
              <a:buNone/>
            </a:pPr>
            <a:r>
              <a:rPr lang="en-GB" sz="1600" b="1" dirty="0"/>
              <a:t> </a:t>
            </a:r>
            <a:r>
              <a:rPr lang="en-GB" sz="1600" b="1" dirty="0" smtClean="0"/>
              <a:t>                  </a:t>
            </a:r>
            <a:r>
              <a:rPr lang="en-GB" sz="1600" dirty="0" smtClean="0"/>
              <a:t>The </a:t>
            </a:r>
            <a:r>
              <a:rPr lang="en-GB" sz="1600" dirty="0"/>
              <a:t>researcher came up with various environmental economics concerns which are the subject of discussion in the study. The following research findings were realized;</a:t>
            </a:r>
          </a:p>
          <a:p>
            <a:pPr lvl="0"/>
            <a:r>
              <a:rPr lang="en-US" sz="1600" dirty="0"/>
              <a:t>It is important to make policies that promote a clean environment in </a:t>
            </a:r>
            <a:r>
              <a:rPr lang="en-US" sz="1600" dirty="0" err="1"/>
              <a:t>Gowanus</a:t>
            </a:r>
            <a:r>
              <a:rPr lang="en-US" sz="1600" dirty="0"/>
              <a:t> Canal. However, this can be achieved through government intervention in the economy in order to reduce pollution and so on.</a:t>
            </a:r>
            <a:endParaRPr lang="en-GB" sz="1600" dirty="0"/>
          </a:p>
          <a:p>
            <a:pPr lvl="0"/>
            <a:r>
              <a:rPr lang="en-US" sz="1600" dirty="0"/>
              <a:t>The environmental objectives involve a number of key areas such as environmental quality, sustainable development, and biodiversity (</a:t>
            </a:r>
            <a:r>
              <a:rPr lang="en-GB" sz="1600" dirty="0"/>
              <a:t>Hirsch, &amp; </a:t>
            </a:r>
            <a:r>
              <a:rPr lang="en-GB" sz="1600" dirty="0" err="1"/>
              <a:t>Teicher</a:t>
            </a:r>
            <a:r>
              <a:rPr lang="en-GB" sz="1600" dirty="0"/>
              <a:t>, 2016</a:t>
            </a:r>
            <a:r>
              <a:rPr lang="en-US" sz="1600" dirty="0"/>
              <a:t>).</a:t>
            </a:r>
            <a:endParaRPr lang="en-GB" sz="1600" dirty="0"/>
          </a:p>
          <a:p>
            <a:pPr marL="0" indent="0">
              <a:buNone/>
            </a:pPr>
            <a:endParaRPr lang="en-US" sz="1600" dirty="0"/>
          </a:p>
        </p:txBody>
      </p:sp>
      <p:sp>
        <p:nvSpPr>
          <p:cNvPr id="5" name="Slide Number Placeholder 4"/>
          <p:cNvSpPr>
            <a:spLocks noGrp="1"/>
          </p:cNvSpPr>
          <p:nvPr>
            <p:ph type="sldNum" sz="quarter" idx="12"/>
          </p:nvPr>
        </p:nvSpPr>
        <p:spPr/>
        <p:txBody>
          <a:bodyPr/>
          <a:lstStyle/>
          <a:p>
            <a:fld id="{9CD8D479-8942-46E8-A226-A4E01F7A105C}" type="slidenum">
              <a:rPr lang="en-US" smtClean="0"/>
              <a:t>4</a:t>
            </a:fld>
            <a:endParaRPr lang="en-US"/>
          </a:p>
        </p:txBody>
      </p:sp>
      <p:sp>
        <p:nvSpPr>
          <p:cNvPr id="6" name="Date Placeholder 5"/>
          <p:cNvSpPr>
            <a:spLocks noGrp="1"/>
          </p:cNvSpPr>
          <p:nvPr>
            <p:ph type="dt" sz="half" idx="10"/>
          </p:nvPr>
        </p:nvSpPr>
        <p:spPr/>
        <p:txBody>
          <a:bodyPr/>
          <a:lstStyle/>
          <a:p>
            <a:fld id="{93A66BA0-BF77-43AC-894A-20AD8220B887}" type="datetime1">
              <a:rPr lang="en-US" smtClean="0"/>
              <a:pPr/>
              <a:t>5/10/2019</a:t>
            </a:fld>
            <a:endParaRPr lang="en-US" dirty="0"/>
          </a:p>
        </p:txBody>
      </p:sp>
      <p:sp>
        <p:nvSpPr>
          <p:cNvPr id="7" name="Footer Placeholder 6"/>
          <p:cNvSpPr>
            <a:spLocks noGrp="1"/>
          </p:cNvSpPr>
          <p:nvPr>
            <p:ph type="ftr" sz="quarter" idx="11"/>
          </p:nvPr>
        </p:nvSpPr>
        <p:spPr/>
        <p:txBody>
          <a:bodyPr/>
          <a:lstStyle/>
          <a:p>
            <a:r>
              <a:rPr lang="en-US"/>
              <a:t>Add a footer</a:t>
            </a:r>
            <a:endParaRPr lang="en-US" dirty="0"/>
          </a:p>
        </p:txBody>
      </p:sp>
      <p:pic>
        <p:nvPicPr>
          <p:cNvPr id="8" name="Content Placeholder 7"/>
          <p:cNvPicPr>
            <a:picLocks noGrp="1" noChangeAspect="1"/>
          </p:cNvPicPr>
          <p:nvPr>
            <p:ph sz="half" idx="2"/>
          </p:nvPr>
        </p:nvPicPr>
        <p:blipFill>
          <a:blip r:embed="rId2"/>
          <a:stretch>
            <a:fillRect/>
          </a:stretch>
        </p:blipFill>
        <p:spPr>
          <a:xfrm>
            <a:off x="6405562" y="1556281"/>
            <a:ext cx="4634145" cy="4620682"/>
          </a:xfrm>
          <a:prstGeom prst="rect">
            <a:avLst/>
          </a:prstGeom>
        </p:spPr>
      </p:pic>
    </p:spTree>
    <p:extLst>
      <p:ext uri="{BB962C8B-B14F-4D97-AF65-F5344CB8AC3E}">
        <p14:creationId xmlns:p14="http://schemas.microsoft.com/office/powerpoint/2010/main" val="401559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Environmental and economic importance of the topic.</a:t>
            </a:r>
            <a:r>
              <a:rPr lang="en-GB" dirty="0"/>
              <a:t/>
            </a:r>
            <a:br>
              <a:rPr lang="en-GB" dirty="0"/>
            </a:br>
            <a:endParaRPr lang="en-US" dirty="0"/>
          </a:p>
        </p:txBody>
      </p:sp>
      <p:sp>
        <p:nvSpPr>
          <p:cNvPr id="3" name="Content Placeholder 2"/>
          <p:cNvSpPr>
            <a:spLocks noGrp="1"/>
          </p:cNvSpPr>
          <p:nvPr>
            <p:ph sz="half" idx="1"/>
          </p:nvPr>
        </p:nvSpPr>
        <p:spPr/>
        <p:txBody>
          <a:bodyPr>
            <a:normAutofit fontScale="92500"/>
          </a:bodyPr>
          <a:lstStyle/>
          <a:p>
            <a:pPr marL="0" indent="0">
              <a:buNone/>
            </a:pPr>
            <a:r>
              <a:rPr lang="en-US" dirty="0"/>
              <a:t>Environmental economics is concerned with the efficient use of resources in order to give a direct value and the raw material which are needed for economic purposes. Therefore, the economy in </a:t>
            </a:r>
            <a:r>
              <a:rPr lang="en-GB" dirty="0" err="1"/>
              <a:t>Gowanus</a:t>
            </a:r>
            <a:r>
              <a:rPr lang="en-GB" dirty="0"/>
              <a:t> Canal</a:t>
            </a:r>
            <a:r>
              <a:rPr lang="en-US" dirty="0"/>
              <a:t> depends on the environment. From an economic view of the environment, both principles need each other in order to co-exist. </a:t>
            </a:r>
            <a:r>
              <a:rPr lang="en-GB" dirty="0" smtClean="0"/>
              <a:t>(</a:t>
            </a:r>
            <a:r>
              <a:rPr lang="en-GB" dirty="0"/>
              <a:t>O'Neill, &amp; Van, 2016)</a:t>
            </a:r>
            <a:r>
              <a:rPr lang="en-US" dirty="0"/>
              <a:t>. </a:t>
            </a:r>
            <a:endParaRPr lang="en-US" dirty="0" smtClean="0"/>
          </a:p>
          <a:p>
            <a:pPr marL="0" indent="0">
              <a:buNone/>
            </a:pPr>
            <a:r>
              <a:rPr lang="en-US" dirty="0"/>
              <a:t>The topic takes the researcher as well as the audience in a journey towards a safer and cleaner environment. It is fair to say that, we can’t do away with economic activities in order to keep a clean environment. </a:t>
            </a:r>
            <a:endParaRPr lang="en-GB" dirty="0"/>
          </a:p>
          <a:p>
            <a:pPr marL="0" indent="0">
              <a:buNone/>
            </a:pPr>
            <a:endParaRPr lang="en-US" dirty="0"/>
          </a:p>
        </p:txBody>
      </p:sp>
      <p:sp>
        <p:nvSpPr>
          <p:cNvPr id="5" name="Slide Number Placeholder 4"/>
          <p:cNvSpPr>
            <a:spLocks noGrp="1"/>
          </p:cNvSpPr>
          <p:nvPr>
            <p:ph type="sldNum" sz="quarter" idx="12"/>
          </p:nvPr>
        </p:nvSpPr>
        <p:spPr/>
        <p:txBody>
          <a:bodyPr/>
          <a:lstStyle/>
          <a:p>
            <a:fld id="{9CD8D479-8942-46E8-A226-A4E01F7A105C}" type="slidenum">
              <a:rPr lang="en-US" smtClean="0"/>
              <a:t>5</a:t>
            </a:fld>
            <a:endParaRPr lang="en-US"/>
          </a:p>
        </p:txBody>
      </p:sp>
      <p:sp>
        <p:nvSpPr>
          <p:cNvPr id="6" name="Date Placeholder 5"/>
          <p:cNvSpPr>
            <a:spLocks noGrp="1"/>
          </p:cNvSpPr>
          <p:nvPr>
            <p:ph type="dt" sz="half" idx="10"/>
          </p:nvPr>
        </p:nvSpPr>
        <p:spPr/>
        <p:txBody>
          <a:bodyPr/>
          <a:lstStyle/>
          <a:p>
            <a:fld id="{93A66BA0-BF77-43AC-894A-20AD8220B887}" type="datetime1">
              <a:rPr lang="en-US" smtClean="0"/>
              <a:pPr/>
              <a:t>5/10/2019</a:t>
            </a:fld>
            <a:endParaRPr lang="en-US" dirty="0"/>
          </a:p>
        </p:txBody>
      </p:sp>
      <p:sp>
        <p:nvSpPr>
          <p:cNvPr id="7" name="Footer Placeholder 6"/>
          <p:cNvSpPr>
            <a:spLocks noGrp="1"/>
          </p:cNvSpPr>
          <p:nvPr>
            <p:ph type="ftr" sz="quarter" idx="11"/>
          </p:nvPr>
        </p:nvSpPr>
        <p:spPr/>
        <p:txBody>
          <a:bodyPr/>
          <a:lstStyle/>
          <a:p>
            <a:r>
              <a:rPr lang="en-US"/>
              <a:t>Add a footer</a:t>
            </a:r>
            <a:endParaRPr lang="en-US" dirty="0"/>
          </a:p>
        </p:txBody>
      </p:sp>
      <p:pic>
        <p:nvPicPr>
          <p:cNvPr id="9" name="Content Placeholder 8"/>
          <p:cNvPicPr>
            <a:picLocks noGrp="1" noChangeAspect="1"/>
          </p:cNvPicPr>
          <p:nvPr>
            <p:ph sz="half" idx="2"/>
          </p:nvPr>
        </p:nvPicPr>
        <p:blipFill>
          <a:blip r:embed="rId2"/>
          <a:stretch>
            <a:fillRect/>
          </a:stretch>
        </p:blipFill>
        <p:spPr>
          <a:xfrm>
            <a:off x="6172200" y="1556282"/>
            <a:ext cx="5112834" cy="4443074"/>
          </a:xfrm>
          <a:prstGeom prst="rect">
            <a:avLst/>
          </a:prstGeom>
        </p:spPr>
      </p:pic>
    </p:spTree>
    <p:extLst>
      <p:ext uri="{BB962C8B-B14F-4D97-AF65-F5344CB8AC3E}">
        <p14:creationId xmlns:p14="http://schemas.microsoft.com/office/powerpoint/2010/main" val="12907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1084362"/>
          </a:xfrm>
        </p:spPr>
        <p:txBody>
          <a:bodyPr>
            <a:normAutofit fontScale="90000"/>
          </a:bodyPr>
          <a:lstStyle/>
          <a:p>
            <a:r>
              <a:rPr lang="en-US" b="1" dirty="0"/>
              <a:t>Effects on the environment and economy </a:t>
            </a:r>
            <a:r>
              <a:rPr lang="en-GB" dirty="0"/>
              <a:t/>
            </a:r>
            <a:br>
              <a:rPr lang="en-GB" dirty="0"/>
            </a:br>
            <a:endParaRPr lang="en-GB" dirty="0"/>
          </a:p>
        </p:txBody>
      </p:sp>
      <p:sp>
        <p:nvSpPr>
          <p:cNvPr id="3" name="Content Placeholder 2"/>
          <p:cNvSpPr>
            <a:spLocks noGrp="1"/>
          </p:cNvSpPr>
          <p:nvPr>
            <p:ph idx="1"/>
          </p:nvPr>
        </p:nvSpPr>
        <p:spPr>
          <a:xfrm>
            <a:off x="410403" y="1360449"/>
            <a:ext cx="5678164" cy="4620682"/>
          </a:xfrm>
        </p:spPr>
        <p:txBody>
          <a:bodyPr/>
          <a:lstStyle/>
          <a:p>
            <a:pPr marL="0" indent="0">
              <a:buNone/>
            </a:pPr>
            <a:r>
              <a:rPr lang="en-US" dirty="0"/>
              <a:t>The environment takes care of and the same should reciprocate on the other hand. There are a number of typical Environmental Economics issues that affect the system. For example depletion of resources in </a:t>
            </a:r>
            <a:r>
              <a:rPr lang="en-GB" dirty="0" err="1"/>
              <a:t>Gowanus</a:t>
            </a:r>
            <a:r>
              <a:rPr lang="en-GB" dirty="0"/>
              <a:t> Canal</a:t>
            </a:r>
            <a:r>
              <a:rPr lang="en-US" dirty="0"/>
              <a:t> and so forth, it is important for the human community to come up with policies which regulate how economic activities make use of the environment in order to protect it. When untreated waste from the companies surrounding </a:t>
            </a:r>
            <a:r>
              <a:rPr lang="en-GB" dirty="0" err="1"/>
              <a:t>Gowanus</a:t>
            </a:r>
            <a:r>
              <a:rPr lang="en-GB" dirty="0"/>
              <a:t> Canal is released into the </a:t>
            </a:r>
            <a:r>
              <a:rPr lang="en-GB" dirty="0" err="1"/>
              <a:t>river,it</a:t>
            </a:r>
            <a:r>
              <a:rPr lang="en-GB" dirty="0"/>
              <a:t> affects the environment. </a:t>
            </a:r>
            <a:r>
              <a:rPr lang="en-US" dirty="0"/>
              <a:t>Environmental economics teaches us that we should make regulations which protect the land, the habitats, and resources available. </a:t>
            </a:r>
            <a:endParaRPr lang="en-GB" dirty="0"/>
          </a:p>
        </p:txBody>
      </p:sp>
      <p:sp>
        <p:nvSpPr>
          <p:cNvPr id="4" name="Slide Number Placeholder 3"/>
          <p:cNvSpPr>
            <a:spLocks noGrp="1"/>
          </p:cNvSpPr>
          <p:nvPr>
            <p:ph type="sldNum" sz="quarter" idx="12"/>
          </p:nvPr>
        </p:nvSpPr>
        <p:spPr/>
        <p:txBody>
          <a:bodyPr/>
          <a:lstStyle/>
          <a:p>
            <a:fld id="{9CD8D479-8942-46E8-A226-A4E01F7A105C}" type="slidenum">
              <a:rPr lang="en-GB" smtClean="0"/>
              <a:t>6</a:t>
            </a:fld>
            <a:endParaRPr lang="en-GB"/>
          </a:p>
        </p:txBody>
      </p:sp>
      <p:sp>
        <p:nvSpPr>
          <p:cNvPr id="5" name="Date Placeholder 4"/>
          <p:cNvSpPr>
            <a:spLocks noGrp="1"/>
          </p:cNvSpPr>
          <p:nvPr>
            <p:ph type="dt" sz="half" idx="10"/>
          </p:nvPr>
        </p:nvSpPr>
        <p:spPr/>
        <p:txBody>
          <a:bodyPr/>
          <a:lstStyle/>
          <a:p>
            <a:fld id="{6DD1B487-36FD-4CED-B07A-1A81FC6540B1}" type="datetime1">
              <a:rPr lang="en-US" smtClean="0"/>
              <a:pPr/>
              <a:t>5/10/2019</a:t>
            </a:fld>
            <a:endParaRPr lang="en-US" dirty="0"/>
          </a:p>
        </p:txBody>
      </p:sp>
      <p:sp>
        <p:nvSpPr>
          <p:cNvPr id="6" name="Footer Placeholder 5"/>
          <p:cNvSpPr>
            <a:spLocks noGrp="1"/>
          </p:cNvSpPr>
          <p:nvPr>
            <p:ph type="ftr" sz="quarter" idx="11"/>
          </p:nvPr>
        </p:nvSpPr>
        <p:spPr/>
        <p:txBody>
          <a:bodyPr/>
          <a:lstStyle/>
          <a:p>
            <a:r>
              <a:rPr lang="en-US" smtClean="0"/>
              <a:t>Add a footer</a:t>
            </a:r>
            <a:endParaRPr lang="en-US" dirty="0"/>
          </a:p>
        </p:txBody>
      </p:sp>
      <p:pic>
        <p:nvPicPr>
          <p:cNvPr id="7" name="Picture 6"/>
          <p:cNvPicPr>
            <a:picLocks noChangeAspect="1"/>
          </p:cNvPicPr>
          <p:nvPr/>
        </p:nvPicPr>
        <p:blipFill>
          <a:blip r:embed="rId2"/>
          <a:stretch>
            <a:fillRect/>
          </a:stretch>
        </p:blipFill>
        <p:spPr>
          <a:xfrm>
            <a:off x="6088567" y="1360449"/>
            <a:ext cx="5084955" cy="4620682"/>
          </a:xfrm>
          <a:prstGeom prst="rect">
            <a:avLst/>
          </a:prstGeom>
        </p:spPr>
      </p:pic>
    </p:spTree>
    <p:extLst>
      <p:ext uri="{BB962C8B-B14F-4D97-AF65-F5344CB8AC3E}">
        <p14:creationId xmlns:p14="http://schemas.microsoft.com/office/powerpoint/2010/main" val="26748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Sustainable environment </a:t>
            </a:r>
            <a:endParaRPr lang="en-US" dirty="0"/>
          </a:p>
        </p:txBody>
      </p:sp>
      <p:sp>
        <p:nvSpPr>
          <p:cNvPr id="3" name="Slide Number Placeholder 2"/>
          <p:cNvSpPr>
            <a:spLocks noGrp="1"/>
          </p:cNvSpPr>
          <p:nvPr>
            <p:ph type="sldNum" sz="quarter" idx="12"/>
          </p:nvPr>
        </p:nvSpPr>
        <p:spPr/>
        <p:txBody>
          <a:bodyPr/>
          <a:lstStyle/>
          <a:p>
            <a:fld id="{9CD8D479-8942-46E8-A226-A4E01F7A105C}" type="slidenum">
              <a:rPr lang="en-US" smtClean="0"/>
              <a:t>7</a:t>
            </a:fld>
            <a:endParaRPr lang="en-US"/>
          </a:p>
        </p:txBody>
      </p:sp>
      <p:sp>
        <p:nvSpPr>
          <p:cNvPr id="4" name="Date Placeholder 3"/>
          <p:cNvSpPr>
            <a:spLocks noGrp="1"/>
          </p:cNvSpPr>
          <p:nvPr>
            <p:ph type="dt" sz="half" idx="10"/>
          </p:nvPr>
        </p:nvSpPr>
        <p:spPr/>
        <p:txBody>
          <a:bodyPr/>
          <a:lstStyle/>
          <a:p>
            <a:fld id="{9386AC23-C97B-41FB-9B89-C7FE0FB631CA}" type="datetime1">
              <a:rPr lang="en-US" smtClean="0"/>
              <a:pPr/>
              <a:t>5/10/2019</a:t>
            </a:fld>
            <a:endParaRPr lang="en-US" dirty="0"/>
          </a:p>
        </p:txBody>
      </p:sp>
      <p:sp>
        <p:nvSpPr>
          <p:cNvPr id="5" name="Footer Placeholder 4"/>
          <p:cNvSpPr>
            <a:spLocks noGrp="1"/>
          </p:cNvSpPr>
          <p:nvPr>
            <p:ph type="ftr" sz="quarter" idx="11"/>
          </p:nvPr>
        </p:nvSpPr>
        <p:spPr/>
        <p:txBody>
          <a:bodyPr/>
          <a:lstStyle/>
          <a:p>
            <a:r>
              <a:rPr lang="en-US"/>
              <a:t>Add a footer</a:t>
            </a:r>
            <a:endParaRPr lang="en-US" dirty="0"/>
          </a:p>
        </p:txBody>
      </p:sp>
      <p:pic>
        <p:nvPicPr>
          <p:cNvPr id="6" name="Picture 5"/>
          <p:cNvPicPr/>
          <p:nvPr/>
        </p:nvPicPr>
        <p:blipFill>
          <a:blip r:embed="rId2"/>
          <a:stretch>
            <a:fillRect/>
          </a:stretch>
        </p:blipFill>
        <p:spPr>
          <a:xfrm>
            <a:off x="2873282" y="1744239"/>
            <a:ext cx="6270718" cy="4885161"/>
          </a:xfrm>
          <a:prstGeom prst="rect">
            <a:avLst/>
          </a:prstGeom>
        </p:spPr>
      </p:pic>
    </p:spTree>
    <p:extLst>
      <p:ext uri="{BB962C8B-B14F-4D97-AF65-F5344CB8AC3E}">
        <p14:creationId xmlns:p14="http://schemas.microsoft.com/office/powerpoint/2010/main" val="1332294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1885188"/>
          </a:xfrm>
        </p:spPr>
        <p:txBody>
          <a:bodyPr/>
          <a:lstStyle/>
          <a:p>
            <a:r>
              <a:rPr lang="en-US" dirty="0" smtClean="0"/>
              <a:t>Conclusion </a:t>
            </a:r>
            <a:endParaRPr lang="en-US" dirty="0"/>
          </a:p>
        </p:txBody>
      </p:sp>
      <p:pic>
        <p:nvPicPr>
          <p:cNvPr id="8" name="Content Placeholder 7"/>
          <p:cNvPicPr>
            <a:picLocks noGrp="1" noChangeAspect="1"/>
          </p:cNvPicPr>
          <p:nvPr>
            <p:ph idx="1"/>
          </p:nvPr>
        </p:nvPicPr>
        <p:blipFill>
          <a:blip r:embed="rId2"/>
          <a:stretch>
            <a:fillRect/>
          </a:stretch>
        </p:blipFill>
        <p:spPr>
          <a:xfrm>
            <a:off x="705005" y="919616"/>
            <a:ext cx="5977429" cy="5062084"/>
          </a:xfrm>
          <a:prstGeom prst="rect">
            <a:avLst/>
          </a:prstGeom>
        </p:spPr>
      </p:pic>
      <p:sp>
        <p:nvSpPr>
          <p:cNvPr id="4" name="Text Placeholder 3"/>
          <p:cNvSpPr>
            <a:spLocks noGrp="1"/>
          </p:cNvSpPr>
          <p:nvPr>
            <p:ph type="body" sz="half" idx="2"/>
          </p:nvPr>
        </p:nvSpPr>
        <p:spPr>
          <a:xfrm>
            <a:off x="6682434" y="2804804"/>
            <a:ext cx="4155622" cy="3176896"/>
          </a:xfrm>
        </p:spPr>
        <p:txBody>
          <a:bodyPr>
            <a:normAutofit lnSpcReduction="10000"/>
          </a:bodyPr>
          <a:lstStyle/>
          <a:p>
            <a:r>
              <a:rPr lang="en-US" dirty="0"/>
              <a:t>It is mandatory to acknowledge the value of the environment in economic growth as well as the goods or materials provided by the Earth’s environmental systems. Environmental economics plays an important role when the world is facing environmental issues in both local and international levels. Environmental economics spells out a number of key issues which surround the misuse of the natural environment as well as the decision making in environmental policing across the world</a:t>
            </a:r>
          </a:p>
        </p:txBody>
      </p:sp>
      <p:sp>
        <p:nvSpPr>
          <p:cNvPr id="5" name="Slide Number Placeholder 4"/>
          <p:cNvSpPr>
            <a:spLocks noGrp="1"/>
          </p:cNvSpPr>
          <p:nvPr>
            <p:ph type="sldNum" sz="quarter" idx="12"/>
          </p:nvPr>
        </p:nvSpPr>
        <p:spPr/>
        <p:txBody>
          <a:bodyPr/>
          <a:lstStyle/>
          <a:p>
            <a:fld id="{9CD8D479-8942-46E8-A226-A4E01F7A105C}" type="slidenum">
              <a:rPr lang="en-US" smtClean="0"/>
              <a:t>8</a:t>
            </a:fld>
            <a:endParaRPr lang="en-US"/>
          </a:p>
        </p:txBody>
      </p:sp>
      <p:sp>
        <p:nvSpPr>
          <p:cNvPr id="6" name="Date Placeholder 5"/>
          <p:cNvSpPr>
            <a:spLocks noGrp="1"/>
          </p:cNvSpPr>
          <p:nvPr>
            <p:ph type="dt" sz="half" idx="10"/>
          </p:nvPr>
        </p:nvSpPr>
        <p:spPr/>
        <p:txBody>
          <a:bodyPr/>
          <a:lstStyle/>
          <a:p>
            <a:fld id="{BA2A3310-D664-4933-9402-AB5DB0887727}" type="datetime1">
              <a:rPr lang="en-US" smtClean="0"/>
              <a:pPr/>
              <a:t>5/10/2019</a:t>
            </a:fld>
            <a:endParaRPr lang="en-US" dirty="0"/>
          </a:p>
        </p:txBody>
      </p:sp>
      <p:sp>
        <p:nvSpPr>
          <p:cNvPr id="7" name="Footer Placeholder 6"/>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397119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0026" y="276087"/>
            <a:ext cx="9371949" cy="847197"/>
          </a:xfrm>
        </p:spPr>
        <p:txBody>
          <a:bodyPr/>
          <a:lstStyle/>
          <a:p>
            <a:pPr algn="ctr"/>
            <a:r>
              <a:rPr lang="en-GB" dirty="0" smtClean="0"/>
              <a:t>Conclusion </a:t>
            </a:r>
            <a:endParaRPr lang="en-GB" dirty="0"/>
          </a:p>
        </p:txBody>
      </p:sp>
      <p:sp>
        <p:nvSpPr>
          <p:cNvPr id="3" name="Content Placeholder 2"/>
          <p:cNvSpPr>
            <a:spLocks noGrp="1"/>
          </p:cNvSpPr>
          <p:nvPr>
            <p:ph idx="1"/>
          </p:nvPr>
        </p:nvSpPr>
        <p:spPr/>
        <p:txBody>
          <a:bodyPr/>
          <a:lstStyle/>
          <a:p>
            <a:pPr marL="0" indent="0">
              <a:buNone/>
            </a:pPr>
            <a:r>
              <a:rPr lang="en-GB" dirty="0" err="1"/>
              <a:t>Alexiou</a:t>
            </a:r>
            <a:r>
              <a:rPr lang="en-GB" dirty="0"/>
              <a:t>, J. (2015). </a:t>
            </a:r>
            <a:r>
              <a:rPr lang="en-GB" dirty="0" err="1"/>
              <a:t>Gowanus</a:t>
            </a:r>
            <a:r>
              <a:rPr lang="en-GB" dirty="0"/>
              <a:t>: Brooklyn's Curious Canal. New York: NYU Press.</a:t>
            </a:r>
          </a:p>
          <a:p>
            <a:pPr marL="0" indent="0">
              <a:buNone/>
            </a:pPr>
            <a:r>
              <a:rPr lang="en-GB" dirty="0"/>
              <a:t>Hirsch, S., &amp; </a:t>
            </a:r>
            <a:r>
              <a:rPr lang="en-GB" dirty="0" err="1"/>
              <a:t>Teicher</a:t>
            </a:r>
            <a:r>
              <a:rPr lang="en-GB" dirty="0"/>
              <a:t>, J. G. (2016). </a:t>
            </a:r>
            <a:r>
              <a:rPr lang="en-GB" dirty="0" err="1"/>
              <a:t>Gowanus</a:t>
            </a:r>
            <a:r>
              <a:rPr lang="en-GB" dirty="0"/>
              <a:t> waters.</a:t>
            </a:r>
          </a:p>
          <a:p>
            <a:pPr marL="0" indent="0">
              <a:buNone/>
            </a:pPr>
            <a:r>
              <a:rPr lang="en-GB" dirty="0"/>
              <a:t>In </a:t>
            </a:r>
            <a:r>
              <a:rPr lang="en-GB" dirty="0" err="1"/>
              <a:t>Dasgupta</a:t>
            </a:r>
            <a:r>
              <a:rPr lang="en-GB" dirty="0"/>
              <a:t>, P., In </a:t>
            </a:r>
            <a:r>
              <a:rPr lang="en-GB" dirty="0" err="1"/>
              <a:t>Pattanayak</a:t>
            </a:r>
            <a:r>
              <a:rPr lang="en-GB" dirty="0"/>
              <a:t>, S., &amp; In Smith, V. K. (2018). Handbook of environmental economics: Volume 4.</a:t>
            </a:r>
          </a:p>
          <a:p>
            <a:pPr marL="0" indent="0">
              <a:buNone/>
            </a:pPr>
            <a:r>
              <a:rPr lang="en-GB" dirty="0"/>
              <a:t>Goodstein, E. S. (2019). Economics and the environment. New York: John Wiley &amp; Sons.</a:t>
            </a:r>
          </a:p>
          <a:p>
            <a:pPr marL="0" indent="0">
              <a:buNone/>
            </a:pPr>
            <a:r>
              <a:rPr lang="en-GB" dirty="0"/>
              <a:t>O'Neill, K. M., &amp; Van, A. D. J. (2016). Taking chances: The coast after Hurricane Sandy. Environmental economics: A very short introduction. Oxford: Oxford University Press.</a:t>
            </a:r>
          </a:p>
          <a:p>
            <a:pPr marL="0" indent="0">
              <a:buNone/>
            </a:pPr>
            <a:r>
              <a:rPr lang="en-GB" dirty="0"/>
              <a:t>Singh, K., &amp; </a:t>
            </a:r>
            <a:r>
              <a:rPr lang="en-GB" dirty="0" err="1"/>
              <a:t>Shishodia</a:t>
            </a:r>
            <a:r>
              <a:rPr lang="en-GB" dirty="0"/>
              <a:t>, A. (2017). Environmental economics: Theory and applications. Los Angeles: SAGE Publications.</a:t>
            </a:r>
          </a:p>
          <a:p>
            <a:pPr marL="0" indent="0">
              <a:buNone/>
            </a:pPr>
            <a:endParaRPr lang="en-GB" dirty="0"/>
          </a:p>
          <a:p>
            <a:pPr marL="0" indent="0">
              <a:buNone/>
            </a:pP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9CD8D479-8942-46E8-A226-A4E01F7A105C}" type="slidenum">
              <a:rPr lang="en-GB" smtClean="0"/>
              <a:t>9</a:t>
            </a:fld>
            <a:endParaRPr lang="en-GB"/>
          </a:p>
        </p:txBody>
      </p:sp>
      <p:sp>
        <p:nvSpPr>
          <p:cNvPr id="5" name="Date Placeholder 4"/>
          <p:cNvSpPr>
            <a:spLocks noGrp="1"/>
          </p:cNvSpPr>
          <p:nvPr>
            <p:ph type="dt" sz="half" idx="10"/>
          </p:nvPr>
        </p:nvSpPr>
        <p:spPr/>
        <p:txBody>
          <a:bodyPr/>
          <a:lstStyle/>
          <a:p>
            <a:fld id="{6DD1B487-36FD-4CED-B07A-1A81FC6540B1}" type="datetime1">
              <a:rPr lang="en-US" smtClean="0"/>
              <a:pPr/>
              <a:t>5/10/2019</a:t>
            </a:fld>
            <a:endParaRPr lang="en-US" dirty="0"/>
          </a:p>
        </p:txBody>
      </p:sp>
      <p:sp>
        <p:nvSpPr>
          <p:cNvPr id="6" name="Footer Placeholder 5"/>
          <p:cNvSpPr>
            <a:spLocks noGrp="1"/>
          </p:cNvSpPr>
          <p:nvPr>
            <p:ph type="ftr" sz="quarter" idx="11"/>
          </p:nvPr>
        </p:nvSpPr>
        <p:spPr/>
        <p:txBody>
          <a:bodyPr/>
          <a:lstStyle/>
          <a:p>
            <a:r>
              <a:rPr lang="en-US" smtClean="0"/>
              <a:t>Add a footer</a:t>
            </a:r>
            <a:endParaRPr lang="en-US" dirty="0"/>
          </a:p>
        </p:txBody>
      </p:sp>
    </p:spTree>
    <p:extLst>
      <p:ext uri="{BB962C8B-B14F-4D97-AF65-F5344CB8AC3E}">
        <p14:creationId xmlns:p14="http://schemas.microsoft.com/office/powerpoint/2010/main" val="272488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20</TotalTime>
  <Words>748</Words>
  <Application>Microsoft Office PowerPoint</Application>
  <PresentationFormat>Widescreen</PresentationFormat>
  <Paragraphs>53</Paragraphs>
  <Slides>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Corbel</vt:lpstr>
      <vt:lpstr>Ecology 16x9</vt:lpstr>
      <vt:lpstr>Environment &amp; Economics</vt:lpstr>
      <vt:lpstr>Introduction </vt:lpstr>
      <vt:lpstr>Water pollution on NYC Gowanus canal</vt:lpstr>
      <vt:lpstr>Research findings </vt:lpstr>
      <vt:lpstr>Environmental and economic importance of the topic. </vt:lpstr>
      <vt:lpstr>Effects on the environment and economy  </vt:lpstr>
      <vt:lpstr>Sustainable environment </vt:lpstr>
      <vt:lpstr>Conclusion </vt:lpstr>
      <vt:lpstr>Conclusion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PC</dc:creator>
  <cp:lastModifiedBy>PC</cp:lastModifiedBy>
  <cp:revision>4</cp:revision>
  <dcterms:created xsi:type="dcterms:W3CDTF">2019-05-10T04:35:11Z</dcterms:created>
  <dcterms:modified xsi:type="dcterms:W3CDTF">2019-05-10T04:55:35Z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